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403" r:id="rId2"/>
    <p:sldId id="472" r:id="rId3"/>
    <p:sldId id="458" r:id="rId4"/>
    <p:sldId id="395" r:id="rId5"/>
    <p:sldId id="387" r:id="rId6"/>
    <p:sldId id="257" r:id="rId7"/>
    <p:sldId id="480" r:id="rId8"/>
    <p:sldId id="404" r:id="rId9"/>
    <p:sldId id="479" r:id="rId10"/>
  </p:sldIdLst>
  <p:sldSz cx="12192000" cy="6858000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17" autoAdjust="0"/>
    <p:restoredTop sz="84861" autoAdjust="0"/>
  </p:normalViewPr>
  <p:slideViewPr>
    <p:cSldViewPr>
      <p:cViewPr>
        <p:scale>
          <a:sx n="105" d="100"/>
          <a:sy n="105" d="100"/>
        </p:scale>
        <p:origin x="-582" y="1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/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5B3D6100-0F92-48D4-88E2-778438BB6B2A}" type="datetimeFigureOut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4" name="Образ слайда 3">
            <a:extLst/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/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/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Calibri" pitchFamily="34" charset="0"/>
              </a:defRPr>
            </a:lvl1pPr>
          </a:lstStyle>
          <a:p>
            <a:fld id="{796A47B1-0E06-4E66-8C7A-5B9EFC6224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9161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2F9B67-F60B-4EF0-9C1F-219F039D2F04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0F83CD-089D-44D1-A95A-50328231493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35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7DC44ED-8D95-40CC-A8BA-10D1DFBB59A2}" type="slidenum">
              <a:rPr lang="ru-RU" altLang="ru-RU"/>
              <a:pPr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A47B1-0E06-4E66-8C7A-5B9EFC6224DF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5492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5172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EDD22-02D9-44C2-9E86-34CF48A1A9FC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21E165-5EA8-490D-BC18-93B1D0E3842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EAC94-A3AE-4721-BEF4-B4C0E1C676DB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E6B0D-2624-48EF-84F2-8A08F89C6AA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ED673-6620-4ABD-9CAA-C590BBC7AEC6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C99B8-0BA2-4259-8327-1654CAC0E73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4217" y="457200"/>
            <a:ext cx="10363200" cy="1143000"/>
          </a:xfrm>
        </p:spPr>
        <p:txBody>
          <a:bodyPr/>
          <a:lstStyle/>
          <a:p>
            <a:r>
              <a:rPr lang="fr-CA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64217" y="1981200"/>
            <a:ext cx="5080000" cy="4114800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847417" y="1981200"/>
            <a:ext cx="5080000" cy="1981200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847417" y="4114800"/>
            <a:ext cx="5080000" cy="1981200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fr-FR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AFBCE-CCA5-4CEC-AB3F-2883C8690A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129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E5B6A-4FD0-4AC3-BAC6-C11061D1F31D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DCBEE-E76F-4965-BC51-D76C2ABF1F5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740A7-D8A6-4B0D-AE68-6D4130DDEA91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6B982-4674-4C74-86D0-A46EDD9BF87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C4DEA-C818-4E25-8623-D7984CB3432F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A8F5AE-49FB-443C-A94B-41CCA18D5C1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1BAD3-34FF-40FB-ACBB-67650C4CD423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90E8F0-6B27-44C2-AC08-349FE2C4E63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36E85-2112-4D04-B6A4-CB4789DDF036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4B6EA7-98CE-4870-AB66-D023F903F39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BC6D8-BF1C-4CC0-8BA7-6B850A970C7B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220B0-AD30-4567-B0CD-FFF50EA6D95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1961F-1681-4076-81BC-EB505C316A3B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E57BFB-7CFB-40DC-903E-ED07B074CE5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099C5-460F-4F65-B59C-8C6BB37BC4CA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38AFC-CD70-4315-8828-01718FD3044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62A78-8B09-4D70-BE07-EF6276745DC7}" type="datetime1">
              <a:rPr lang="ru-RU"/>
              <a:pPr>
                <a:defRPr/>
              </a:pPr>
              <a:t>19.08.2019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137745FC-390C-44E3-A0BE-367ADB9F183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&amp;esrc=s&amp;source=imgres&amp;cd=&amp;ved=0ahUKEwiTyJncicHXAhXiE5oKHfgDB-4QjRwIBw&amp;url=http://www.massarate.ma/%D8%B3%D8%A4%D8%A7%D9%84-%D8%A7%D9%84%D8%B9%D9%86%D9%81-%D8%A7%D9%84%D8%A7%D9%81%D8%AA%D8%B1%D8%A7%D8%B6%D9%8A.html&amp;psig=AOvVaw0Wzk2mxMwUyo4RlDXmxs-C&amp;ust=1510852289584643" TargetMode="External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www.google.ru/url?sa=i&amp;rct=j&amp;q=&amp;esrc=s&amp;source=imgres&amp;cd=&amp;cad=rja&amp;uact=8&amp;ved=0ahUKEwjZ3tjSi8HXAhUJYJoKHWzGCtgQjRwIBw&amp;url=http://www.myshared.ru/slide/959847/&amp;psig=AOvVaw1S2wJ7vmmHGcxyIQM6PHeS&amp;ust=1510852862261357" TargetMode="Externa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азвание 3"/>
          <p:cNvSpPr>
            <a:spLocks noGrp="1"/>
          </p:cNvSpPr>
          <p:nvPr>
            <p:ph type="ctrTitle"/>
          </p:nvPr>
        </p:nvSpPr>
        <p:spPr>
          <a:xfrm>
            <a:off x="0" y="1773238"/>
            <a:ext cx="12192000" cy="2925762"/>
          </a:xfrm>
          <a:solidFill>
            <a:srgbClr val="002060"/>
          </a:solidFill>
        </p:spPr>
        <p:txBody>
          <a:bodyPr/>
          <a:lstStyle/>
          <a:p>
            <a:r>
              <a: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Федеральный исследовательский проект </a:t>
            </a:r>
            <a:br>
              <a: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Российской академии образования</a:t>
            </a:r>
            <a:br>
              <a: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«Растём с Россией» </a:t>
            </a:r>
          </a:p>
        </p:txBody>
      </p:sp>
      <p:sp>
        <p:nvSpPr>
          <p:cNvPr id="3075" name="Подзаголовок 4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0" y="4581525"/>
            <a:ext cx="12192000" cy="2276475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ru-RU" altLang="ru-RU" sz="2400" b="1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alt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Зинченко Юрий Петрович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 Российской академии образования,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декан факультета психологии МГУ имени М.В</a:t>
            </a:r>
            <a:r>
              <a:rPr lang="ru-RU" alt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Ломоносова</a:t>
            </a: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академик РАО, 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 Российского психологического общества</a:t>
            </a:r>
            <a:endParaRPr lang="en-US" alt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ru-RU" altLang="ru-RU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августа 2019 г.</a:t>
            </a:r>
            <a:endParaRPr lang="en-US" altLang="ru-RU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2" descr="http://logomogo.ru/uploads/logo-mg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6725" y="211138"/>
            <a:ext cx="13906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11" descr="https://upload.wikimedia.org/wikipedia/commons/thumb/2/29/Coat_of_Arms_of_the_Russian_Federation_2.svg/200px-Coat_of_Arms_of_the_Russian_Federation_2.sv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5188" y="174625"/>
            <a:ext cx="896937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/>
          </p:cNvPr>
          <p:cNvSpPr/>
          <p:nvPr/>
        </p:nvSpPr>
        <p:spPr>
          <a:xfrm>
            <a:off x="1211263" y="1166813"/>
            <a:ext cx="2743200" cy="415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105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АКАДЕМИЯ ОБРАЗОВАНИЯ</a:t>
            </a:r>
          </a:p>
        </p:txBody>
      </p:sp>
      <p:pic>
        <p:nvPicPr>
          <p:cNvPr id="307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25925" y="142875"/>
            <a:ext cx="13700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48750" y="174625"/>
            <a:ext cx="137001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1600" y="1192213"/>
            <a:ext cx="11988800" cy="3832225"/>
          </a:xfrm>
        </p:spPr>
        <p:txBody>
          <a:bodyPr>
            <a:normAutofit fontScale="25000" lnSpcReduction="20000"/>
          </a:bodyPr>
          <a:lstStyle/>
          <a:p>
            <a:pPr algn="just">
              <a:spcBef>
                <a:spcPts val="450"/>
              </a:spcBef>
              <a:buFont typeface="Arial" pitchFamily="34" charset="0"/>
              <a:buChar char="―"/>
              <a:defRPr/>
            </a:pP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Трансформация традиционных форм социализации детей и подростков в цифровом обществе. Информационная социализация в условиях низкой безопасности информационного пространства</a:t>
            </a:r>
          </a:p>
          <a:p>
            <a:pPr marL="0" indent="0" algn="just">
              <a:spcBef>
                <a:spcPts val="450"/>
              </a:spcBef>
              <a:buFont typeface="Arial" pitchFamily="34" charset="0"/>
              <a:buNone/>
              <a:defRPr/>
            </a:pPr>
            <a:endParaRPr lang="ru-RU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50"/>
              </a:spcBef>
              <a:buFont typeface="Arial" pitchFamily="34" charset="0"/>
              <a:buChar char="―"/>
              <a:defRPr/>
            </a:pP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Переход к </a:t>
            </a:r>
            <a:r>
              <a:rPr lang="ru-RU" sz="5600" dirty="0" err="1">
                <a:latin typeface="Arial" panose="020B0604020202020204" pitchFamily="34" charset="0"/>
                <a:cs typeface="Arial" panose="020B0604020202020204" pitchFamily="34" charset="0"/>
              </a:rPr>
              <a:t>префигуративной</a:t>
            </a: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 культуре. Риски </a:t>
            </a:r>
            <a:r>
              <a:rPr lang="ru-RU" sz="5600" dirty="0" err="1">
                <a:latin typeface="Arial" panose="020B0604020202020204" pitchFamily="34" charset="0"/>
                <a:cs typeface="Arial" panose="020B0604020202020204" pitchFamily="34" charset="0"/>
              </a:rPr>
              <a:t>межпоколенного</a:t>
            </a: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 разрыва трансляции ценностей</a:t>
            </a:r>
          </a:p>
          <a:p>
            <a:pPr marL="0" indent="0" algn="just">
              <a:spcBef>
                <a:spcPts val="450"/>
              </a:spcBef>
              <a:buFont typeface="Arial" pitchFamily="34" charset="0"/>
              <a:buNone/>
              <a:defRPr/>
            </a:pPr>
            <a:endParaRPr lang="ru-RU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50"/>
              </a:spcBef>
              <a:buFont typeface="Arial" pitchFamily="34" charset="0"/>
              <a:buChar char="―"/>
              <a:defRPr/>
            </a:pP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Размывание возрастных границ детства в связи с высокой  социальной неопределенностью и транзитивностью общества, кризисом детства и утратой стремления «быть взрослым»</a:t>
            </a:r>
          </a:p>
          <a:p>
            <a:pPr marL="0" indent="0" algn="just">
              <a:spcBef>
                <a:spcPts val="450"/>
              </a:spcBef>
              <a:buFont typeface="Arial" pitchFamily="34" charset="0"/>
              <a:buNone/>
              <a:defRPr/>
            </a:pPr>
            <a:endParaRPr lang="ru-RU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50"/>
              </a:spcBef>
              <a:buFont typeface="Arial" pitchFamily="34" charset="0"/>
              <a:buChar char="―"/>
              <a:defRPr/>
            </a:pP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Рост игровой и интернет зависимостей среди детей и молодежи</a:t>
            </a:r>
          </a:p>
          <a:p>
            <a:pPr marL="0" indent="0" algn="just">
              <a:spcBef>
                <a:spcPts val="450"/>
              </a:spcBef>
              <a:buFont typeface="Arial" pitchFamily="34" charset="0"/>
              <a:buNone/>
              <a:defRPr/>
            </a:pPr>
            <a:endParaRPr lang="ru-RU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50"/>
              </a:spcBef>
              <a:buFont typeface="Arial" pitchFamily="34" charset="0"/>
              <a:buChar char="―"/>
              <a:defRPr/>
            </a:pP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Высокая распространенность противоправных и агрессивных действий в цифровом пространстве (</a:t>
            </a:r>
            <a:r>
              <a:rPr lang="ru-RU" sz="5600" dirty="0" err="1">
                <a:latin typeface="Arial" panose="020B0604020202020204" pitchFamily="34" charset="0"/>
                <a:cs typeface="Arial" panose="020B0604020202020204" pitchFamily="34" charset="0"/>
              </a:rPr>
              <a:t>кибербуллинг</a:t>
            </a: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, «группы смерти»)</a:t>
            </a:r>
          </a:p>
          <a:p>
            <a:pPr marL="0" indent="0" algn="just">
              <a:spcBef>
                <a:spcPts val="450"/>
              </a:spcBef>
              <a:buFont typeface="Arial" pitchFamily="34" charset="0"/>
              <a:buNone/>
              <a:defRPr/>
            </a:pPr>
            <a:endParaRPr lang="ru-RU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50"/>
              </a:spcBef>
              <a:buFont typeface="Arial" pitchFamily="34" charset="0"/>
              <a:buChar char="―"/>
              <a:defRPr/>
            </a:pP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Рост </a:t>
            </a:r>
            <a:r>
              <a:rPr lang="ru-RU" sz="5600" dirty="0" err="1">
                <a:latin typeface="Arial" panose="020B0604020202020204" pitchFamily="34" charset="0"/>
                <a:cs typeface="Arial" panose="020B0604020202020204" pitchFamily="34" charset="0"/>
              </a:rPr>
              <a:t>самоповреждающего</a:t>
            </a: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 и суицидального поведения в детской и подростковой популяции</a:t>
            </a:r>
          </a:p>
          <a:p>
            <a:pPr marL="0" indent="0" algn="just">
              <a:spcBef>
                <a:spcPts val="450"/>
              </a:spcBef>
              <a:buFont typeface="Arial" pitchFamily="34" charset="0"/>
              <a:buNone/>
              <a:defRPr/>
            </a:pPr>
            <a:endParaRPr lang="ru-RU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50"/>
              </a:spcBef>
              <a:buFont typeface="Arial" pitchFamily="34" charset="0"/>
              <a:buChar char="―"/>
              <a:defRPr/>
            </a:pPr>
            <a:r>
              <a:rPr lang="ru-RU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Проблемы </a:t>
            </a: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формирования идентичности в связи с «уходом» детей и подростков из сферы реального общения в виртуальное общение в </a:t>
            </a:r>
            <a:r>
              <a:rPr lang="ru-RU" sz="5600" dirty="0" err="1">
                <a:latin typeface="Arial" panose="020B0604020202020204" pitchFamily="34" charset="0"/>
                <a:cs typeface="Arial" panose="020B0604020202020204" pitchFamily="34" charset="0"/>
              </a:rPr>
              <a:t>соцсетях</a:t>
            </a: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, отрыва </a:t>
            </a:r>
            <a:r>
              <a:rPr lang="ru-RU" sz="5600" dirty="0" err="1">
                <a:latin typeface="Arial" panose="020B0604020202020204" pitchFamily="34" charset="0"/>
                <a:cs typeface="Arial" panose="020B0604020202020204" pitchFamily="34" charset="0"/>
              </a:rPr>
              <a:t>самопрезентации</a:t>
            </a: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 от реальности</a:t>
            </a:r>
          </a:p>
          <a:p>
            <a:pPr marL="0" indent="0" algn="just">
              <a:spcBef>
                <a:spcPts val="450"/>
              </a:spcBef>
              <a:buFont typeface="Arial" pitchFamily="34" charset="0"/>
              <a:buNone/>
              <a:defRPr/>
            </a:pPr>
            <a:endParaRPr lang="ru-RU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450"/>
              </a:spcBef>
              <a:buFont typeface="Arial" pitchFamily="34" charset="0"/>
              <a:buChar char="―"/>
              <a:defRPr/>
            </a:pP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Рост числа детей с проблемными вариантами психического и физического развития в связи с чрезмерным использованием </a:t>
            </a:r>
            <a:r>
              <a:rPr lang="ru-RU" sz="5600" dirty="0" err="1">
                <a:latin typeface="Arial" panose="020B0604020202020204" pitchFamily="34" charset="0"/>
                <a:cs typeface="Arial" panose="020B0604020202020204" pitchFamily="34" charset="0"/>
              </a:rPr>
              <a:t>гаджетов</a:t>
            </a:r>
            <a:r>
              <a:rPr lang="ru-RU" sz="5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Arial" pitchFamily="34" charset="0"/>
              <a:buNone/>
              <a:defRPr/>
            </a:pPr>
            <a:endParaRPr lang="ru-RU" sz="1200" dirty="0"/>
          </a:p>
          <a:p>
            <a:pPr>
              <a:buFont typeface="Arial" pitchFamily="34" charset="0"/>
              <a:buNone/>
              <a:defRPr/>
            </a:pPr>
            <a:r>
              <a:rPr lang="ru-RU" dirty="0"/>
              <a:t>   </a:t>
            </a:r>
          </a:p>
        </p:txBody>
      </p:sp>
      <p:pic>
        <p:nvPicPr>
          <p:cNvPr id="10243" name="Picture 5" descr="Похожее изображение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l="4445"/>
          <a:stretch>
            <a:fillRect/>
          </a:stretch>
        </p:blipFill>
        <p:spPr bwMode="auto">
          <a:xfrm>
            <a:off x="1200150" y="5316538"/>
            <a:ext cx="1871663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6" descr="Картинки по запросу спайсы в интернете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32850" y="5314950"/>
            <a:ext cx="2008188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64125" y="5318125"/>
            <a:ext cx="2128838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Заголовок 1"/>
          <p:cNvSpPr txBox="1">
            <a:spLocks/>
          </p:cNvSpPr>
          <p:nvPr/>
        </p:nvSpPr>
        <p:spPr bwMode="auto">
          <a:xfrm>
            <a:off x="0" y="0"/>
            <a:ext cx="12192000" cy="968375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eaLnBrk="1" hangingPunct="1"/>
            <a:r>
              <a:rPr lang="ru-RU" altLang="ru-RU" sz="3000">
                <a:solidFill>
                  <a:schemeClr val="bg1"/>
                </a:solidFill>
              </a:rPr>
              <a:t>Психологические вызовы цифрового общества</a:t>
            </a:r>
          </a:p>
        </p:txBody>
      </p:sp>
      <p:sp>
        <p:nvSpPr>
          <p:cNvPr id="1024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7EFD16-140B-4CC0-8BBE-F8BA5B660E30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Объект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5882" b="9711"/>
          <a:stretch>
            <a:fillRect/>
          </a:stretch>
        </p:blipFill>
        <p:spPr>
          <a:xfrm>
            <a:off x="666750" y="679450"/>
            <a:ext cx="2171700" cy="2016125"/>
          </a:xfrm>
        </p:spPr>
      </p:pic>
      <p:pic>
        <p:nvPicPr>
          <p:cNvPr id="12291" name="Рисунок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7663" y="669925"/>
            <a:ext cx="26876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37538" y="676275"/>
            <a:ext cx="3021012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Рисунок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0525" y="4027488"/>
            <a:ext cx="2724150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Рисунок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3225" y="4027488"/>
            <a:ext cx="2874963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TextBox 15"/>
          <p:cNvSpPr txBox="1">
            <a:spLocks noChangeArrowheads="1"/>
          </p:cNvSpPr>
          <p:nvPr/>
        </p:nvSpPr>
        <p:spPr bwMode="auto">
          <a:xfrm>
            <a:off x="255588" y="2695575"/>
            <a:ext cx="306070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/>
              <a:t>0-3 года</a:t>
            </a:r>
          </a:p>
          <a:p>
            <a:pPr algn="ctr"/>
            <a:r>
              <a:rPr lang="ru-RU" altLang="ru-RU" sz="1400" b="0"/>
              <a:t>Цифровые технологии как подмена  предметного мира и уплощение эмоциональной привязанности</a:t>
            </a:r>
          </a:p>
        </p:txBody>
      </p:sp>
      <p:sp>
        <p:nvSpPr>
          <p:cNvPr id="12296" name="TextBox 16"/>
          <p:cNvSpPr txBox="1">
            <a:spLocks noChangeArrowheads="1"/>
          </p:cNvSpPr>
          <p:nvPr/>
        </p:nvSpPr>
        <p:spPr bwMode="auto">
          <a:xfrm>
            <a:off x="3876675" y="2759075"/>
            <a:ext cx="32496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/>
              <a:t>4-7 лет</a:t>
            </a:r>
          </a:p>
          <a:p>
            <a:pPr algn="ctr"/>
            <a:r>
              <a:rPr lang="ru-RU" altLang="ru-RU" sz="1400" b="0"/>
              <a:t>Сюжетно-ролевая игра с готовыми образцами – отсутствие навыков саморегуляции</a:t>
            </a:r>
          </a:p>
        </p:txBody>
      </p:sp>
      <p:sp>
        <p:nvSpPr>
          <p:cNvPr id="12297" name="TextBox 17"/>
          <p:cNvSpPr txBox="1">
            <a:spLocks noChangeArrowheads="1"/>
          </p:cNvSpPr>
          <p:nvPr/>
        </p:nvSpPr>
        <p:spPr bwMode="auto">
          <a:xfrm>
            <a:off x="7716838" y="2754313"/>
            <a:ext cx="40624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/>
              <a:t>7- 12 лет</a:t>
            </a:r>
          </a:p>
          <a:p>
            <a:pPr algn="ctr"/>
            <a:r>
              <a:rPr lang="ru-RU" altLang="ru-RU" sz="1400" b="0"/>
              <a:t>Повышение роли цифровой среды как источника контроля и обратной связи в учебном процессе</a:t>
            </a:r>
          </a:p>
        </p:txBody>
      </p:sp>
      <p:sp>
        <p:nvSpPr>
          <p:cNvPr id="12298" name="TextBox 18"/>
          <p:cNvSpPr txBox="1">
            <a:spLocks noChangeArrowheads="1"/>
          </p:cNvSpPr>
          <p:nvPr/>
        </p:nvSpPr>
        <p:spPr bwMode="auto">
          <a:xfrm>
            <a:off x="150813" y="5683250"/>
            <a:ext cx="32702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/>
              <a:t>12-14 лет</a:t>
            </a:r>
          </a:p>
          <a:p>
            <a:pPr algn="ctr"/>
            <a:r>
              <a:rPr lang="ru-RU" altLang="ru-RU" sz="1400" b="0"/>
              <a:t>Диффузия личностной, гражданской и социальной идентичности подростка в виртуальной среде</a:t>
            </a:r>
          </a:p>
        </p:txBody>
      </p:sp>
      <p:sp>
        <p:nvSpPr>
          <p:cNvPr id="12299" name="TextBox 19"/>
          <p:cNvSpPr txBox="1">
            <a:spLocks noChangeArrowheads="1"/>
          </p:cNvSpPr>
          <p:nvPr/>
        </p:nvSpPr>
        <p:spPr bwMode="auto">
          <a:xfrm>
            <a:off x="3635375" y="5683250"/>
            <a:ext cx="4030663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/>
              <a:t>14-17 лет</a:t>
            </a:r>
          </a:p>
          <a:p>
            <a:pPr algn="ctr"/>
            <a:r>
              <a:rPr lang="ru-RU" altLang="ru-RU" sz="1600" b="0"/>
              <a:t>Отставание взросления и трудности профессиональной ориентации </a:t>
            </a:r>
          </a:p>
        </p:txBody>
      </p:sp>
      <p:sp>
        <p:nvSpPr>
          <p:cNvPr id="14" name="Название 3">
            <a:extLst/>
          </p:cNvPr>
          <p:cNvSpPr txBox="1">
            <a:spLocks/>
          </p:cNvSpPr>
          <p:nvPr/>
        </p:nvSpPr>
        <p:spPr bwMode="auto">
          <a:xfrm>
            <a:off x="0" y="-3175"/>
            <a:ext cx="12192000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ex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solidFill>
                  <a:schemeClr val="bg1"/>
                </a:solidFill>
                <a:latin typeface="Tahoma" pitchFamily="34" charset="0"/>
              </a:rPr>
              <a:t>Деформация психического развития ребёнка в цифровом обществе</a:t>
            </a:r>
            <a:endParaRPr lang="ru-RU" altLang="ru-RU" sz="2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301" name="TextBox 1"/>
          <p:cNvSpPr txBox="1">
            <a:spLocks noChangeArrowheads="1"/>
          </p:cNvSpPr>
          <p:nvPr/>
        </p:nvSpPr>
        <p:spPr bwMode="auto">
          <a:xfrm>
            <a:off x="7926388" y="5605463"/>
            <a:ext cx="4027487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/>
              <a:t>18 – 24</a:t>
            </a:r>
          </a:p>
          <a:p>
            <a:pPr algn="ctr"/>
            <a:r>
              <a:rPr lang="ru-RU" altLang="ru-RU"/>
              <a:t> </a:t>
            </a:r>
            <a:r>
              <a:rPr lang="ru-RU" altLang="ru-RU" sz="1600" b="0"/>
              <a:t>Трудности и неопределенность профессионального самоопределения и становления</a:t>
            </a:r>
          </a:p>
        </p:txBody>
      </p:sp>
      <p:pic>
        <p:nvPicPr>
          <p:cNvPr id="12302" name="Рисунок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51863" y="4024313"/>
            <a:ext cx="2776537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право 4">
            <a:extLst/>
          </p:cNvPr>
          <p:cNvSpPr/>
          <p:nvPr/>
        </p:nvSpPr>
        <p:spPr>
          <a:xfrm>
            <a:off x="2962275" y="1427163"/>
            <a:ext cx="1114425" cy="704850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право 20">
            <a:extLst/>
          </p:cNvPr>
          <p:cNvSpPr/>
          <p:nvPr/>
        </p:nvSpPr>
        <p:spPr>
          <a:xfrm>
            <a:off x="7048500" y="1427163"/>
            <a:ext cx="985838" cy="704850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право 21">
            <a:extLst/>
          </p:cNvPr>
          <p:cNvSpPr/>
          <p:nvPr/>
        </p:nvSpPr>
        <p:spPr>
          <a:xfrm>
            <a:off x="3203575" y="4622800"/>
            <a:ext cx="928688" cy="704850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право 22">
            <a:extLst/>
          </p:cNvPr>
          <p:cNvSpPr/>
          <p:nvPr/>
        </p:nvSpPr>
        <p:spPr>
          <a:xfrm>
            <a:off x="7162800" y="4622800"/>
            <a:ext cx="1309688" cy="704850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30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ED171D-BDFB-47EF-9A17-26246FC94A9F}" type="slidenum">
              <a:rPr lang="ru-RU" altLang="ru-RU"/>
              <a:pPr/>
              <a:t>3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352" y="1257301"/>
            <a:ext cx="11377263" cy="5218113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-3704" y="14945"/>
            <a:ext cx="12072664" cy="996950"/>
          </a:xfrm>
          <a:prstGeom prst="rect">
            <a:avLst/>
          </a:prstGeom>
          <a:solidFill>
            <a:srgbClr val="002060"/>
          </a:solidFill>
        </p:spPr>
        <p:txBody>
          <a:bodyPr anchor="ctr"/>
          <a:lstStyle/>
          <a:p>
            <a:pPr algn="ctr">
              <a:defRPr/>
            </a:pPr>
            <a:r>
              <a:rPr lang="ru-RU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Кумулятивные эффекты участия субъектов РФ </a:t>
            </a:r>
          </a:p>
          <a:p>
            <a:pPr algn="ctr">
              <a:defRPr/>
            </a:pPr>
            <a:r>
              <a:rPr lang="ru-RU" alt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национальных проектах «Образование» и «Наука»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16108" y="3839188"/>
            <a:ext cx="2417425" cy="2388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Успешность перехода региона к цифровому образованию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422706" y="3752167"/>
            <a:ext cx="2365135" cy="2565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инновационного пространства школы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pPr/>
              <a:t>4</a:t>
            </a:fld>
            <a:endParaRPr lang="uk-UA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7BA4FF8C-FD6D-1D49-9A6A-3FE7850D4BC5}"/>
              </a:ext>
            </a:extLst>
          </p:cNvPr>
          <p:cNvSpPr/>
          <p:nvPr/>
        </p:nvSpPr>
        <p:spPr>
          <a:xfrm>
            <a:off x="3359696" y="1229127"/>
            <a:ext cx="2545020" cy="21935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жизни и социально-психологического благополучия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46FB4261-24BA-0741-BC82-FC50707A083C}"/>
              </a:ext>
            </a:extLst>
          </p:cNvPr>
          <p:cNvSpPr/>
          <p:nvPr/>
        </p:nvSpPr>
        <p:spPr>
          <a:xfrm>
            <a:off x="263352" y="1233376"/>
            <a:ext cx="2376264" cy="2212191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Повышение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рестижа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профессии педагога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учёного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3213F0AA-6EB2-3B4A-B536-1C9C91EEC31E}"/>
              </a:ext>
            </a:extLst>
          </p:cNvPr>
          <p:cNvSpPr/>
          <p:nvPr/>
        </p:nvSpPr>
        <p:spPr>
          <a:xfrm>
            <a:off x="3359696" y="3839188"/>
            <a:ext cx="2387048" cy="2388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эффективного взаимодействия между учениками, родителями и учителями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xmlns="" id="{392ECFF5-12DE-F24D-84A3-46A8DC460A6D}"/>
              </a:ext>
            </a:extLst>
          </p:cNvPr>
          <p:cNvSpPr/>
          <p:nvPr/>
        </p:nvSpPr>
        <p:spPr>
          <a:xfrm>
            <a:off x="6600056" y="1229547"/>
            <a:ext cx="2194688" cy="22025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Оптимизация нагрузки ученика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учителя</a:t>
            </a: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847A6E0B-E913-5D48-A8FD-738DEC0D2A7D}"/>
              </a:ext>
            </a:extLst>
          </p:cNvPr>
          <p:cNvSpPr/>
          <p:nvPr/>
        </p:nvSpPr>
        <p:spPr>
          <a:xfrm>
            <a:off x="9422706" y="1257301"/>
            <a:ext cx="2365135" cy="2265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Ориентация школьников и молодежи на востребованные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регионе «профессии будущего»</a:t>
            </a: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8260384C-EDD9-624D-BC6F-5F2A7693084E}"/>
              </a:ext>
            </a:extLst>
          </p:cNvPr>
          <p:cNvSpPr/>
          <p:nvPr/>
        </p:nvSpPr>
        <p:spPr>
          <a:xfrm>
            <a:off x="6600056" y="3729050"/>
            <a:ext cx="2387047" cy="25045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Повышение психологической компетентности педагогов и родителей  </a:t>
            </a:r>
          </a:p>
        </p:txBody>
      </p:sp>
    </p:spTree>
    <p:extLst>
      <p:ext uri="{BB962C8B-B14F-4D97-AF65-F5344CB8AC3E}">
        <p14:creationId xmlns:p14="http://schemas.microsoft.com/office/powerpoint/2010/main" val="5971888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Новые мировые лонгитюдные исследования</a:t>
            </a:r>
          </a:p>
        </p:txBody>
      </p:sp>
      <p:sp>
        <p:nvSpPr>
          <p:cNvPr id="7171" name="Текст 2"/>
          <p:cNvSpPr>
            <a:spLocks noGrp="1"/>
          </p:cNvSpPr>
          <p:nvPr>
            <p:ph type="body" sz="half" idx="1"/>
          </p:nvPr>
        </p:nvSpPr>
        <p:spPr>
          <a:xfrm>
            <a:off x="0" y="1340768"/>
            <a:ext cx="5080000" cy="4572000"/>
          </a:xfrm>
        </p:spPr>
        <p:txBody>
          <a:bodyPr/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«Растем в Австралии»;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«Растем в Новой Зеландии»; «Рожденные в Бредфорде» 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«Растем в Шотландии»;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«Растем в Ирландии</a:t>
            </a:r>
            <a:r>
              <a:rPr lang="ru-RU" sz="2400" dirty="0"/>
              <a:t>»</a:t>
            </a:r>
          </a:p>
        </p:txBody>
      </p:sp>
      <p:pic>
        <p:nvPicPr>
          <p:cNvPr id="7172" name="Рисунок 5" descr="F:\Disc 2 (new)\2017\Воронин\Литература Воронин\Без назван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484784"/>
            <a:ext cx="1716617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Рисунок 6" descr="Картинки по запросу GUiN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4400" y="2209800"/>
            <a:ext cx="2743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Рисунок 7" descr="Картинки по запросу growing up in irela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00256" y="4365104"/>
            <a:ext cx="3198284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Рисунок 8" descr="Картинки по запросу growing up scotla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9200" y="3657600"/>
            <a:ext cx="223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Рисунок 9" descr="Картинки по запросу Born in Bradfor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9685" y="3135314"/>
            <a:ext cx="2923116" cy="82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Рисунок 10" descr="http://eucconet.site.ined.fr/thumb/?q=90&amp;w=1024&amp;h=768&amp;src=/fichier/s_rubrique/20315/logo_euconet_ok.gif&amp;f=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29600" y="1524001"/>
            <a:ext cx="3685117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8" name="Прямоугольник 12"/>
          <p:cNvSpPr>
            <a:spLocks noChangeArrowheads="1"/>
          </p:cNvSpPr>
          <p:nvPr/>
        </p:nvSpPr>
        <p:spPr bwMode="auto">
          <a:xfrm>
            <a:off x="0" y="3573016"/>
            <a:ext cx="494387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(</a:t>
            </a:r>
            <a:r>
              <a:rPr lang="fr-FR" dirty="0">
                <a:latin typeface="Arial" pitchFamily="34" charset="0"/>
                <a:cs typeface="Arial" pitchFamily="34" charset="0"/>
              </a:rPr>
              <a:t>Chandola et al</a:t>
            </a:r>
            <a:r>
              <a:rPr lang="ru-RU" dirty="0">
                <a:latin typeface="Arial" pitchFamily="34" charset="0"/>
                <a:cs typeface="Arial" pitchFamily="34" charset="0"/>
              </a:rPr>
              <a:t>., 1958; </a:t>
            </a:r>
            <a:r>
              <a:rPr lang="fr-FR" dirty="0">
                <a:latin typeface="Arial" pitchFamily="34" charset="0"/>
                <a:cs typeface="Arial" pitchFamily="34" charset="0"/>
              </a:rPr>
              <a:t>Fergusson et al</a:t>
            </a:r>
            <a:r>
              <a:rPr lang="ru-RU" dirty="0">
                <a:latin typeface="Arial" pitchFamily="34" charset="0"/>
                <a:cs typeface="Arial" pitchFamily="34" charset="0"/>
              </a:rPr>
              <a:t>., 2001; </a:t>
            </a:r>
            <a:r>
              <a:rPr lang="fr-FR" dirty="0">
                <a:latin typeface="Arial" pitchFamily="34" charset="0"/>
                <a:cs typeface="Arial" pitchFamily="34" charset="0"/>
              </a:rPr>
              <a:t>Lawlor et al</a:t>
            </a:r>
            <a:r>
              <a:rPr lang="ru-RU" dirty="0">
                <a:latin typeface="Arial" pitchFamily="34" charset="0"/>
                <a:cs typeface="Arial" pitchFamily="34" charset="0"/>
              </a:rPr>
              <a:t>., 2005; </a:t>
            </a:r>
            <a:r>
              <a:rPr lang="fr-FR" dirty="0">
                <a:latin typeface="Arial" pitchFamily="34" charset="0"/>
                <a:cs typeface="Arial" pitchFamily="34" charset="0"/>
              </a:rPr>
              <a:t>Clarket et al</a:t>
            </a:r>
            <a:r>
              <a:rPr lang="ru-RU" dirty="0">
                <a:latin typeface="Arial" pitchFamily="34" charset="0"/>
                <a:cs typeface="Arial" pitchFamily="34" charset="0"/>
              </a:rPr>
              <a:t>., 2007; </a:t>
            </a:r>
            <a:r>
              <a:rPr lang="fr-FR" dirty="0">
                <a:latin typeface="Arial" pitchFamily="34" charset="0"/>
                <a:cs typeface="Arial" pitchFamily="34" charset="0"/>
              </a:rPr>
              <a:t>Mensah et al</a:t>
            </a:r>
            <a:r>
              <a:rPr lang="ru-RU" dirty="0">
                <a:latin typeface="Arial" pitchFamily="34" charset="0"/>
                <a:cs typeface="Arial" pitchFamily="34" charset="0"/>
              </a:rPr>
              <a:t>., 2008; </a:t>
            </a:r>
            <a:r>
              <a:rPr lang="fr-FR" dirty="0">
                <a:latin typeface="Arial" pitchFamily="34" charset="0"/>
                <a:cs typeface="Arial" pitchFamily="34" charset="0"/>
              </a:rPr>
              <a:t>Richards et al</a:t>
            </a:r>
            <a:r>
              <a:rPr lang="ru-RU" dirty="0">
                <a:latin typeface="Arial" pitchFamily="34" charset="0"/>
                <a:cs typeface="Arial" pitchFamily="34" charset="0"/>
              </a:rPr>
              <a:t>., 2009; </a:t>
            </a:r>
            <a:r>
              <a:rPr lang="fr-FR" dirty="0">
                <a:latin typeface="Arial" pitchFamily="34" charset="0"/>
                <a:cs typeface="Arial" pitchFamily="34" charset="0"/>
              </a:rPr>
              <a:t>Morton et al</a:t>
            </a:r>
            <a:r>
              <a:rPr lang="ru-RU" dirty="0">
                <a:latin typeface="Arial" pitchFamily="34" charset="0"/>
                <a:cs typeface="Arial" pitchFamily="34" charset="0"/>
              </a:rPr>
              <a:t>., 2012; </a:t>
            </a:r>
            <a:r>
              <a:rPr lang="fr-FR" dirty="0">
                <a:latin typeface="Arial" pitchFamily="34" charset="0"/>
                <a:cs typeface="Arial" pitchFamily="34" charset="0"/>
              </a:rPr>
              <a:t>Henderson et al</a:t>
            </a:r>
            <a:r>
              <a:rPr lang="ru-RU" dirty="0">
                <a:latin typeface="Arial" pitchFamily="34" charset="0"/>
                <a:cs typeface="Arial" pitchFamily="34" charset="0"/>
              </a:rPr>
              <a:t>., 2012 и др.).</a:t>
            </a:r>
          </a:p>
        </p:txBody>
      </p:sp>
      <p:pic>
        <p:nvPicPr>
          <p:cNvPr id="7179" name="Picture 3" descr="F:\Disc N2 (new)\2014\Челпанов 2014\Logo_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47201" y="2895600"/>
            <a:ext cx="2038351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550401" y="5715000"/>
            <a:ext cx="1799167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2018-03-13_14-47-48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" y="-11113"/>
            <a:ext cx="12191999" cy="483043"/>
          </a:xfrm>
          <a:prstGeom prst="rect">
            <a:avLst/>
          </a:prstGeom>
        </p:spPr>
      </p:pic>
      <p:pic>
        <p:nvPicPr>
          <p:cNvPr id="23" name="Picture 2" descr="abis_logotyp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55840" y="1340768"/>
            <a:ext cx="12557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 descr="cork_150x4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807968" y="5661248"/>
            <a:ext cx="25034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1" descr="moba_rgb_liggendeformat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11824" y="4437112"/>
            <a:ext cx="17303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0" descr="rhea_logo_about-rhea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5229200"/>
            <a:ext cx="25177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9" descr="LogoGini_tr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39616" y="5589240"/>
            <a:ext cx="183991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6" descr="logo-elfe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799856" y="2708920"/>
            <a:ext cx="9144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9535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1981200" y="214313"/>
            <a:ext cx="7543800" cy="12144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2">
            <a:extLst/>
          </p:cNvPr>
          <p:cNvSpPr txBox="1">
            <a:spLocks/>
          </p:cNvSpPr>
          <p:nvPr/>
        </p:nvSpPr>
        <p:spPr>
          <a:xfrm>
            <a:off x="246063" y="1125538"/>
            <a:ext cx="11930062" cy="568801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 Regular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 Regular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 Regular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Regular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Regular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marL="357188" indent="-357188" fontAlgn="auto">
              <a:spcAft>
                <a:spcPts val="0"/>
              </a:spcAft>
              <a:buFont typeface="Arial" panose="020B0604020202020204" pitchFamily="34" charset="0"/>
              <a:buChar char="―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Arial" charset="0"/>
              </a:rPr>
              <a:t>яркий пример мега-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  <a:sym typeface="Arial" charset="0"/>
              </a:rPr>
              <a:t>сайнс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Arial" charset="0"/>
              </a:rPr>
              <a:t> исследований в сфере наук об образовании;</a:t>
            </a:r>
          </a:p>
          <a:p>
            <a:pPr marL="357188" indent="-357188" fontAlgn="auto">
              <a:spcAft>
                <a:spcPts val="0"/>
              </a:spcAft>
              <a:buFont typeface="Arial" panose="020B0604020202020204" pitchFamily="34" charset="0"/>
              <a:buChar char="―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Arial" charset="0"/>
              </a:rPr>
              <a:t>создание НОЦ мирового уровня в сфере наук об образовании;</a:t>
            </a:r>
          </a:p>
          <a:p>
            <a:pPr marL="357188" indent="-357188" fontAlgn="auto">
              <a:spcAft>
                <a:spcPts val="0"/>
              </a:spcAft>
              <a:buFont typeface="Arial" panose="020B0604020202020204" pitchFamily="34" charset="0"/>
              <a:buChar char="―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Arial" charset="0"/>
              </a:rPr>
              <a:t>использование интеллектуальных методов анализа больших данных междисциплинарных исследований в сфере образования;</a:t>
            </a:r>
          </a:p>
          <a:p>
            <a:pPr marL="357188" indent="-357188" fontAlgn="auto">
              <a:spcAft>
                <a:spcPts val="0"/>
              </a:spcAft>
              <a:buFont typeface="Arial" panose="020B0604020202020204" pitchFamily="34" charset="0"/>
              <a:buChar char="―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Arial" charset="0"/>
              </a:rPr>
              <a:t>проведение репрезентативных общероссийских исследований в онлайн-режиме;</a:t>
            </a:r>
          </a:p>
          <a:p>
            <a:pPr marL="357188" indent="-357188" fontAlgn="auto">
              <a:spcAft>
                <a:spcPts val="0"/>
              </a:spcAft>
              <a:buFont typeface="Arial" panose="020B0604020202020204" pitchFamily="34" charset="0"/>
              <a:buChar char="―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Arial" charset="0"/>
              </a:rPr>
              <a:t>прогнозирование и моделирование процессов развития образования в России;</a:t>
            </a:r>
          </a:p>
          <a:p>
            <a:pPr marL="357188" indent="-357188" fontAlgn="auto">
              <a:spcAft>
                <a:spcPts val="0"/>
              </a:spcAft>
              <a:buFont typeface="Arial" panose="020B0604020202020204" pitchFamily="34" charset="0"/>
              <a:buChar char="―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Arial" charset="0"/>
              </a:rPr>
              <a:t>обоснованные рекомендации для принятия управленческих решений;</a:t>
            </a:r>
          </a:p>
          <a:p>
            <a:pPr marL="357188" indent="-357188" fontAlgn="auto">
              <a:spcAft>
                <a:spcPts val="0"/>
              </a:spcAft>
              <a:buFont typeface="Arial" panose="020B0604020202020204" pitchFamily="34" charset="0"/>
              <a:buChar char="―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Arial" charset="0"/>
              </a:rPr>
              <a:t>консолидация полученных результатов исследования в единую базу данных;</a:t>
            </a:r>
          </a:p>
          <a:p>
            <a:pPr marL="357188" indent="-357188" fontAlgn="auto">
              <a:spcAft>
                <a:spcPts val="0"/>
              </a:spcAft>
              <a:buFont typeface="Arial" panose="020B0604020202020204" pitchFamily="34" charset="0"/>
              <a:buChar char="―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  <a:sym typeface="Arial" charset="0"/>
              </a:rPr>
              <a:t>создание новой научной культуры и этики исследований в образовании.</a:t>
            </a:r>
          </a:p>
          <a:p>
            <a:pPr marL="357188" indent="-357188" fontAlgn="auto">
              <a:spcAft>
                <a:spcPts val="0"/>
              </a:spcAft>
              <a:buFont typeface="Arial" panose="020B0604020202020204" pitchFamily="34" charset="0"/>
              <a:buChar char="―"/>
              <a:defRPr/>
            </a:pPr>
            <a:endParaRPr lang="ru-RU" dirty="0">
              <a:sym typeface="Arial" charset="0"/>
            </a:endParaRPr>
          </a:p>
        </p:txBody>
      </p:sp>
      <p:sp>
        <p:nvSpPr>
          <p:cNvPr id="44036" name="Заголовок 1"/>
          <p:cNvSpPr txBox="1">
            <a:spLocks/>
          </p:cNvSpPr>
          <p:nvPr/>
        </p:nvSpPr>
        <p:spPr bwMode="auto">
          <a:xfrm>
            <a:off x="-15875" y="0"/>
            <a:ext cx="12192000" cy="11430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4000" dirty="0">
                <a:solidFill>
                  <a:schemeClr val="bg1"/>
                </a:solidFill>
              </a:rPr>
              <a:t>Цифровая психодиагностическая платформа «Растём с Россией»</a:t>
            </a:r>
            <a:endParaRPr lang="ru-RU" altLang="ru-RU" sz="4000" b="0" dirty="0">
              <a:solidFill>
                <a:schemeClr val="bg1"/>
              </a:solidFill>
            </a:endParaRPr>
          </a:p>
        </p:txBody>
      </p:sp>
      <p:sp>
        <p:nvSpPr>
          <p:cNvPr id="4403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498C3A-7E81-4F1A-89F4-15E84F51DDC8}" type="slidenum">
              <a:rPr lang="ru-RU" altLang="ru-RU"/>
              <a:pPr/>
              <a:t>6</a:t>
            </a:fld>
            <a:endParaRPr lang="ru-RU" altLang="ru-RU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415480" y="2348880"/>
            <a:ext cx="1021904" cy="575793"/>
          </a:xfrm>
        </p:spPr>
        <p:txBody>
          <a:bodyPr/>
          <a:lstStyle/>
          <a:p>
            <a:pPr marL="0" indent="0">
              <a:buNone/>
            </a:pPr>
            <a:endParaRPr lang="ru-RU" sz="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CBEE-E76F-4965-BC51-D76C2ABF1F54}" type="slidenum">
              <a:rPr lang="ru-RU" altLang="ru-RU" smtClean="0"/>
              <a:pPr/>
              <a:t>7</a:t>
            </a:fld>
            <a:endParaRPr lang="ru-RU" altLang="ru-RU" dirty="0"/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354162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исследовательский проект </a:t>
            </a:r>
            <a:br>
              <a:rPr lang="ru-RU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«Растём с Россией»</a:t>
            </a:r>
            <a:endParaRPr lang="ru-RU" altLang="ru-RU" sz="4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68023" y="1844824"/>
            <a:ext cx="3053981" cy="205210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Популяцонные и лонгитюдные исследования с использованием цифровой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психодиагностической платформы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35594" y="1628800"/>
            <a:ext cx="2520280" cy="201622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Изучение индивидуальных различий и психологических особенностей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российских школьников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68408" y="1900184"/>
            <a:ext cx="2160240" cy="1941385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Определение современных возрастных норм психического развития ребенка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9336" y="1560019"/>
            <a:ext cx="2736304" cy="2153786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Исследование когнитивной и эмоциональной сфер развития, ценностей и  потребностей подрастающего поколения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95400" y="4149080"/>
            <a:ext cx="10585176" cy="246788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описание портрета современного ребёнка,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построение индивидуальных педагогических и воспитательных траекторий,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учет индивидуально-психологических особенностей ребенка в процессе обучения,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выстраивание эффективных моделей взаимодействия между учениками, учителями и родителями,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научно-методическая поддержка деятельности школьных психологов.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32020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Название 3"/>
          <p:cNvSpPr>
            <a:spLocks noGrp="1"/>
          </p:cNvSpPr>
          <p:nvPr>
            <p:ph type="ctrTitle"/>
          </p:nvPr>
        </p:nvSpPr>
        <p:spPr>
          <a:xfrm>
            <a:off x="0" y="1925638"/>
            <a:ext cx="12192000" cy="2349500"/>
          </a:xfrm>
          <a:solidFill>
            <a:srgbClr val="002060"/>
          </a:solidFill>
        </p:spPr>
        <p:txBody>
          <a:bodyPr/>
          <a:lstStyle/>
          <a:p>
            <a:r>
              <a:rPr lang="ru-RU" altLang="ru-RU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Благодарю за внимание!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азвание 3"/>
          <p:cNvSpPr>
            <a:spLocks noGrp="1"/>
          </p:cNvSpPr>
          <p:nvPr>
            <p:ph type="ctrTitle"/>
          </p:nvPr>
        </p:nvSpPr>
        <p:spPr>
          <a:xfrm>
            <a:off x="0" y="1773238"/>
            <a:ext cx="12192000" cy="2925762"/>
          </a:xfrm>
          <a:solidFill>
            <a:srgbClr val="002060"/>
          </a:solidFill>
        </p:spPr>
        <p:txBody>
          <a:bodyPr/>
          <a:lstStyle/>
          <a:p>
            <a:r>
              <a: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Федеральный исследовательский проект </a:t>
            </a:r>
            <a:br>
              <a: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Российской академии образования</a:t>
            </a:r>
            <a:br>
              <a: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«Растём с Россией» </a:t>
            </a:r>
          </a:p>
        </p:txBody>
      </p:sp>
      <p:sp>
        <p:nvSpPr>
          <p:cNvPr id="3075" name="Подзаголовок 4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0" y="4581525"/>
            <a:ext cx="12192000" cy="2276475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ru-RU" altLang="ru-RU" sz="2400" b="1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alt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Зинченко Юрий Петрович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 Российской академии образования,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декан факультета психологии МГУ имени </a:t>
            </a:r>
            <a:r>
              <a:rPr lang="ru-RU" alt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М.В.Ломоносова</a:t>
            </a: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академик РАО, 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 Российского психологического общества</a:t>
            </a:r>
            <a:endParaRPr lang="en-US" alt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ru-RU" altLang="ru-RU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августа 2019 г.</a:t>
            </a:r>
            <a:endParaRPr lang="en-US" altLang="ru-RU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2" descr="http://logomogo.ru/uploads/logo-mg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6725" y="211138"/>
            <a:ext cx="13906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11" descr="https://upload.wikimedia.org/wikipedia/commons/thumb/2/29/Coat_of_Arms_of_the_Russian_Federation_2.svg/200px-Coat_of_Arms_of_the_Russian_Federation_2.sv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5188" y="174625"/>
            <a:ext cx="896937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/>
          </p:cNvPr>
          <p:cNvSpPr/>
          <p:nvPr/>
        </p:nvSpPr>
        <p:spPr>
          <a:xfrm>
            <a:off x="1211263" y="1166813"/>
            <a:ext cx="2743200" cy="415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105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АКАДЕМИЯ ОБРАЗОВАНИЯ</a:t>
            </a:r>
          </a:p>
        </p:txBody>
      </p:sp>
      <p:pic>
        <p:nvPicPr>
          <p:cNvPr id="307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25925" y="142875"/>
            <a:ext cx="13700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48750" y="174625"/>
            <a:ext cx="137001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8834199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3019</TotalTime>
  <Words>609</Words>
  <Application>Microsoft Office PowerPoint</Application>
  <PresentationFormat>Произвольный</PresentationFormat>
  <Paragraphs>101</Paragraphs>
  <Slides>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Федеральный исследовательский проект  Российской академии образования «Растём с Россией» </vt:lpstr>
      <vt:lpstr>Презентация PowerPoint</vt:lpstr>
      <vt:lpstr>Презентация PowerPoint</vt:lpstr>
      <vt:lpstr>Презентация PowerPoint</vt:lpstr>
      <vt:lpstr>Новые мировые лонгитюдные исследования</vt:lpstr>
      <vt:lpstr>Презентация PowerPoint</vt:lpstr>
      <vt:lpstr>Федеральный исследовательский проект  «Растём с Россией»</vt:lpstr>
      <vt:lpstr>Благодарю за внимание!</vt:lpstr>
      <vt:lpstr>Федеральный исследовательский проект  Российской академии образования «Растём с Россией»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SONY</dc:creator>
  <cp:lastModifiedBy>User</cp:lastModifiedBy>
  <cp:revision>310</cp:revision>
  <cp:lastPrinted>2019-06-27T11:03:35Z</cp:lastPrinted>
  <dcterms:created xsi:type="dcterms:W3CDTF">2012-12-13T14:17:02Z</dcterms:created>
  <dcterms:modified xsi:type="dcterms:W3CDTF">2019-08-19T08:46:45Z</dcterms:modified>
</cp:coreProperties>
</file>